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Onvoorziene situaties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1, de opstart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42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411" y="4376310"/>
            <a:ext cx="4431589" cy="24816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Instrumentele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Agressie om doel te bereiken</a:t>
            </a:r>
          </a:p>
          <a:p>
            <a:r>
              <a:rPr lang="nl-NL" dirty="0" smtClean="0"/>
              <a:t>Client die zichzelf verwond om aandacht te trekken</a:t>
            </a:r>
          </a:p>
          <a:p>
            <a:r>
              <a:rPr lang="nl-NL" dirty="0" smtClean="0"/>
              <a:t>Tekeer gaan tot hij zijn zin krijgt</a:t>
            </a:r>
          </a:p>
          <a:p>
            <a:r>
              <a:rPr lang="nl-NL" dirty="0" smtClean="0"/>
              <a:t>Soms wel duidelijk dat iemand juist met dat doel agressie inzet</a:t>
            </a:r>
          </a:p>
          <a:p>
            <a:r>
              <a:rPr lang="nl-NL" dirty="0" smtClean="0"/>
              <a:t>Als je het niet zeker weet; niet in discussie maar bepaal je grenzen</a:t>
            </a:r>
          </a:p>
          <a:p>
            <a:r>
              <a:rPr lang="nl-NL" dirty="0" smtClean="0"/>
              <a:t>Nooit agressie belonen!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*Kinderen: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Agressie hoort bij de normale ontwikkeling bij kinderen</a:t>
            </a:r>
          </a:p>
          <a:p>
            <a:pPr marL="0" indent="0">
              <a:buNone/>
            </a:pPr>
            <a:r>
              <a:rPr lang="nl-NL" dirty="0" smtClean="0"/>
              <a:t>Agressie wordt later met woorden beheerst (praten i.p.v. schreeuwen of slaan)</a:t>
            </a:r>
          </a:p>
          <a:p>
            <a:pPr marL="0" indent="0">
              <a:buNone/>
            </a:pPr>
            <a:r>
              <a:rPr lang="nl-NL" dirty="0" smtClean="0"/>
              <a:t>Empathie en begrip moet zich eerst ontwikkelen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794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</a:t>
            </a:r>
          </a:p>
          <a:p>
            <a:r>
              <a:rPr lang="nl-NL" dirty="0" smtClean="0"/>
              <a:t>Ga dan naar boek Maatschappelijke zorg 1</a:t>
            </a:r>
          </a:p>
          <a:p>
            <a:r>
              <a:rPr lang="nl-NL" dirty="0" smtClean="0"/>
              <a:t>Naar VW thema 15</a:t>
            </a:r>
          </a:p>
          <a:p>
            <a:r>
              <a:rPr lang="nl-NL" dirty="0" smtClean="0"/>
              <a:t>Maak opdracht 2, 3 en 4 in tweetallen</a:t>
            </a:r>
          </a:p>
          <a:p>
            <a:r>
              <a:rPr lang="nl-NL" dirty="0" smtClean="0"/>
              <a:t>Sla je opdrachten goed op in je pc,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71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15.1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Wat is agressie?</a:t>
            </a:r>
          </a:p>
          <a:p>
            <a:pPr marL="0" indent="0">
              <a:buNone/>
            </a:pPr>
            <a:r>
              <a:rPr lang="nl-NL" dirty="0" smtClean="0"/>
              <a:t>Agressie: (Latijns ‘</a:t>
            </a:r>
            <a:r>
              <a:rPr lang="nl-NL" dirty="0" err="1" smtClean="0"/>
              <a:t>agressus</a:t>
            </a:r>
            <a:r>
              <a:rPr lang="nl-NL" dirty="0" smtClean="0"/>
              <a:t>’)=erop afgaan</a:t>
            </a:r>
          </a:p>
          <a:p>
            <a:pPr marL="0" indent="0">
              <a:buNone/>
            </a:pPr>
            <a:r>
              <a:rPr lang="nl-NL" dirty="0" smtClean="0"/>
              <a:t>Agressie: gedrag waarmee je jezelf of een ander bewust schade toebrengt</a:t>
            </a:r>
          </a:p>
          <a:p>
            <a:pPr marL="0" indent="0">
              <a:buNone/>
            </a:pPr>
            <a:r>
              <a:rPr lang="nl-NL" dirty="0" smtClean="0"/>
              <a:t>Expres slaan of uitschelden is agressie</a:t>
            </a:r>
          </a:p>
          <a:p>
            <a:pPr marL="0" indent="0">
              <a:buNone/>
            </a:pPr>
            <a:r>
              <a:rPr lang="nl-NL" dirty="0" smtClean="0"/>
              <a:t>Lichamelijke of psychische gevolgen zijn mogelijk</a:t>
            </a:r>
          </a:p>
          <a:p>
            <a:pPr marL="0" indent="0">
              <a:buNone/>
            </a:pPr>
            <a:r>
              <a:rPr lang="nl-NL" dirty="0" smtClean="0"/>
              <a:t>Voorbeelden van psychische gevolgen na agressie?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Angst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Slaapproblemen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Hoofdpijn of maagpijn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053" y="-39914"/>
            <a:ext cx="2950947" cy="19594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693" y="4500188"/>
            <a:ext cx="3690872" cy="206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2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of grensoverschrijdend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3880773"/>
          </a:xfrm>
        </p:spPr>
        <p:txBody>
          <a:bodyPr/>
          <a:lstStyle/>
          <a:p>
            <a:r>
              <a:rPr lang="nl-NL" dirty="0" smtClean="0"/>
              <a:t>Grensoverschrijdend gedrag is echt iets anders:</a:t>
            </a:r>
          </a:p>
          <a:p>
            <a:r>
              <a:rPr lang="nl-NL" dirty="0" smtClean="0"/>
              <a:t>Normen worden overschreden (fatsoensnormen of persoonlijke normen)</a:t>
            </a:r>
          </a:p>
          <a:p>
            <a:r>
              <a:rPr lang="nl-NL" dirty="0" smtClean="0"/>
              <a:t>Schade veroorzaken is daarbij niet het doel</a:t>
            </a:r>
          </a:p>
          <a:p>
            <a:r>
              <a:rPr lang="nl-NL" dirty="0" smtClean="0"/>
              <a:t>Grensoverschrijdend gedrag kan wel </a:t>
            </a:r>
            <a:r>
              <a:rPr lang="nl-NL" u="sng" dirty="0"/>
              <a:t>ú</a:t>
            </a:r>
            <a:r>
              <a:rPr lang="nl-NL" u="sng" dirty="0" smtClean="0"/>
              <a:t>itmonden in agressie</a:t>
            </a:r>
          </a:p>
          <a:p>
            <a:r>
              <a:rPr lang="nl-NL" dirty="0" smtClean="0"/>
              <a:t>Grijp dus dán al in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781" y="4443104"/>
            <a:ext cx="4258219" cy="241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3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5821" y="3877057"/>
            <a:ext cx="3726179" cy="298094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15.2 Vormen van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270000"/>
            <a:ext cx="8858552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Fysieke en verbale agressie:</a:t>
            </a:r>
          </a:p>
          <a:p>
            <a:pPr>
              <a:buFontTx/>
              <a:buChar char="-"/>
            </a:pPr>
            <a:r>
              <a:rPr lang="nl-NL" dirty="0" smtClean="0"/>
              <a:t>Fysieke (=lichamelijke) agressie: waar denk je aan bij dit type agressie?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Slaan, schoppen en vernielen</a:t>
            </a:r>
          </a:p>
          <a:p>
            <a:pPr>
              <a:buFontTx/>
              <a:buChar char="-"/>
            </a:pPr>
            <a:r>
              <a:rPr lang="nl-NL" dirty="0" smtClean="0"/>
              <a:t>Verbale agressie (in woorden): wie weet hier voorbeelden bij te bedenken?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Schelden, nare dingen zeggen, vernederen, discrimineren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i="1" u="sng" dirty="0" smtClean="0"/>
              <a:t>Psychische agressie</a:t>
            </a:r>
            <a:r>
              <a:rPr lang="nl-NL" u="sng" dirty="0" smtClean="0"/>
              <a:t>:</a:t>
            </a:r>
            <a:r>
              <a:rPr lang="nl-NL" dirty="0" smtClean="0"/>
              <a:t> hieronder valt: chanteren, vernederen en bedreigen.</a:t>
            </a:r>
          </a:p>
          <a:p>
            <a:pPr>
              <a:buFontTx/>
              <a:buChar char="-"/>
            </a:pPr>
            <a:r>
              <a:rPr lang="nl-NL" dirty="0" smtClean="0"/>
              <a:t>Psychische agressie wordt meestal </a:t>
            </a:r>
            <a:r>
              <a:rPr lang="nl-NL" i="1" dirty="0" smtClean="0"/>
              <a:t>verbaal</a:t>
            </a:r>
            <a:r>
              <a:rPr lang="nl-NL" dirty="0" smtClean="0"/>
              <a:t> geuit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60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personen, materiaal of zichzelf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81766"/>
            <a:ext cx="8596668" cy="3880773"/>
          </a:xfrm>
        </p:spPr>
        <p:txBody>
          <a:bodyPr/>
          <a:lstStyle/>
          <a:p>
            <a:r>
              <a:rPr lang="nl-NL" dirty="0" smtClean="0"/>
              <a:t>Agressie heeft altijd een ‘object’</a:t>
            </a:r>
          </a:p>
          <a:p>
            <a:r>
              <a:rPr lang="nl-NL" dirty="0" smtClean="0"/>
              <a:t>Agressie door een cliënt richt zich op: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Andere personen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Materiaal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Z</a:t>
            </a:r>
            <a:r>
              <a:rPr lang="nl-NL" dirty="0" smtClean="0"/>
              <a:t>ichzelf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939" y="3995830"/>
            <a:ext cx="4577107" cy="239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0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personen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8845489" cy="3880773"/>
          </a:xfrm>
        </p:spPr>
        <p:txBody>
          <a:bodyPr/>
          <a:lstStyle/>
          <a:p>
            <a:r>
              <a:rPr lang="nl-NL" dirty="0" smtClean="0"/>
              <a:t>Meest voorkomende vorm van agressie</a:t>
            </a:r>
          </a:p>
          <a:p>
            <a:r>
              <a:rPr lang="nl-NL" dirty="0" smtClean="0"/>
              <a:t>Meest direct en schadelijkste vorm van agressie</a:t>
            </a:r>
          </a:p>
          <a:p>
            <a:r>
              <a:rPr lang="nl-NL" dirty="0" smtClean="0"/>
              <a:t>Bedreiging van anderen cliënt of begeleid(st)er</a:t>
            </a:r>
          </a:p>
          <a:p>
            <a:r>
              <a:rPr lang="nl-NL" dirty="0" smtClean="0"/>
              <a:t>Er is sprake van onmiddellijk gevaar</a:t>
            </a:r>
          </a:p>
          <a:p>
            <a:r>
              <a:rPr lang="nl-NL" dirty="0" smtClean="0"/>
              <a:t>Preventie (vroeg-signalering) van agressie is in instellingsbeleid vaak speerpunt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0"/>
            <a:ext cx="29241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0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Deze vorm van agressie richt zich op spullen (eigendommen)</a:t>
            </a:r>
          </a:p>
          <a:p>
            <a:r>
              <a:rPr lang="nl-NL" dirty="0" smtClean="0"/>
              <a:t>Met stoelen of andere voorwerpen gooien</a:t>
            </a:r>
          </a:p>
          <a:p>
            <a:r>
              <a:rPr lang="nl-NL" dirty="0" smtClean="0"/>
              <a:t>Is bekend dat een cliënt agressief kan zijn? Dan kun je voorbereidingen treffen, welke?</a:t>
            </a:r>
          </a:p>
          <a:p>
            <a:r>
              <a:rPr lang="nl-NL" dirty="0" smtClean="0"/>
              <a:t>Gevaarlijke materialen (scharen, messen etc.) goed opruimen na gebruik</a:t>
            </a:r>
          </a:p>
          <a:p>
            <a:r>
              <a:rPr lang="nl-NL" dirty="0" smtClean="0"/>
              <a:t>Verwijder zware voorwerpen</a:t>
            </a:r>
          </a:p>
          <a:p>
            <a:r>
              <a:rPr lang="nl-NL" dirty="0" smtClean="0"/>
              <a:t>Stel je in de begeleidingsruimte vanuit een overzichtelijke hoek op zodat je alles en iedereen kan overzien</a:t>
            </a:r>
          </a:p>
          <a:p>
            <a:r>
              <a:rPr lang="nl-NL" dirty="0" smtClean="0"/>
              <a:t>Zo kun je tijdig bijsturen bij ongewenst gedrag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894" y="4689566"/>
            <a:ext cx="3046095" cy="202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9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zichzelf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697411"/>
          </a:xfrm>
        </p:spPr>
        <p:txBody>
          <a:bodyPr/>
          <a:lstStyle/>
          <a:p>
            <a:r>
              <a:rPr lang="nl-NL" dirty="0" smtClean="0"/>
              <a:t>Zelfbeschadiging ofwel automutilatie</a:t>
            </a:r>
          </a:p>
          <a:p>
            <a:r>
              <a:rPr lang="nl-NL" dirty="0" smtClean="0"/>
              <a:t>Komt voor bij mensen met verstandelijke beperking, autisme, GGZ en cliënten die onder hoogspanning staan (overvraging)</a:t>
            </a:r>
          </a:p>
          <a:p>
            <a:r>
              <a:rPr lang="nl-NL" dirty="0" smtClean="0"/>
              <a:t>Het gedrag kan zich uiten in: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Haren uittrekken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Bonken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Knarsen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Snijden (bij borderline persoonlijkheidsstoornis)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Zelfmoordneiging (bij depressie)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Ook hierbij: verwijder potentieel gevaarlijk materiaal</a:t>
            </a:r>
          </a:p>
          <a:p>
            <a:pPr marL="0" indent="0">
              <a:buNone/>
            </a:pPr>
            <a:r>
              <a:rPr lang="nl-NL" dirty="0" smtClean="0"/>
              <a:t>Client tegen zichzelf beschermen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1" y="3078481"/>
            <a:ext cx="3779520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7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Agressief gedrag komt voort uit emoties</a:t>
            </a:r>
          </a:p>
          <a:p>
            <a:r>
              <a:rPr lang="nl-NL" dirty="0" smtClean="0"/>
              <a:t>Het wordt te veel (de druppel…), ongecontroleerde uitbarsting</a:t>
            </a:r>
          </a:p>
          <a:p>
            <a:r>
              <a:rPr lang="nl-NL" dirty="0" smtClean="0"/>
              <a:t>Luisterend oor kan vaak helpen</a:t>
            </a:r>
          </a:p>
          <a:p>
            <a:r>
              <a:rPr lang="nl-NL" dirty="0" smtClean="0"/>
              <a:t>Onbegrepen gevoel of gevoel van onrechtvaardige behandeling</a:t>
            </a:r>
          </a:p>
          <a:p>
            <a:r>
              <a:rPr lang="nl-NL" dirty="0" smtClean="0"/>
              <a:t>Wel oppassen als ziektebeeld of medicijngebruik een rol spelen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937" y="-108334"/>
            <a:ext cx="3061063" cy="367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830</TotalTime>
  <Words>549</Words>
  <Application>Microsoft Office PowerPoint</Application>
  <PresentationFormat>Breedbeeld</PresentationFormat>
  <Paragraphs>86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Onvoorziene situaties</vt:lpstr>
      <vt:lpstr>15.1 Agressie</vt:lpstr>
      <vt:lpstr>Agressie of grensoverschrijdend gedrag</vt:lpstr>
      <vt:lpstr>15.2 Vormen van agressie</vt:lpstr>
      <vt:lpstr>Agressie naar personen, materiaal of zichzelf</vt:lpstr>
      <vt:lpstr>Agressie naar personen</vt:lpstr>
      <vt:lpstr>Agressie naar materiaal</vt:lpstr>
      <vt:lpstr>Agressie naar zichzelf</vt:lpstr>
      <vt:lpstr>Emotionele agressie</vt:lpstr>
      <vt:lpstr>Instrumentele agressie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Onvoorziene situaties</dc:title>
  <dc:creator>Simon Poelman</dc:creator>
  <cp:lastModifiedBy>Simon Poelman</cp:lastModifiedBy>
  <cp:revision>12</cp:revision>
  <dcterms:created xsi:type="dcterms:W3CDTF">2019-05-05T14:56:51Z</dcterms:created>
  <dcterms:modified xsi:type="dcterms:W3CDTF">2020-05-12T08:57:24Z</dcterms:modified>
</cp:coreProperties>
</file>